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5"/>
  </p:sldMasterIdLst>
  <p:notesMasterIdLst>
    <p:notesMasterId r:id="rId29"/>
  </p:notesMasterIdLst>
  <p:handoutMasterIdLst>
    <p:handoutMasterId r:id="rId30"/>
  </p:handoutMasterIdLst>
  <p:sldIdLst>
    <p:sldId id="264" r:id="rId6"/>
    <p:sldId id="363" r:id="rId7"/>
    <p:sldId id="403" r:id="rId8"/>
    <p:sldId id="405" r:id="rId9"/>
    <p:sldId id="404" r:id="rId10"/>
    <p:sldId id="407" r:id="rId11"/>
    <p:sldId id="406" r:id="rId12"/>
    <p:sldId id="409" r:id="rId13"/>
    <p:sldId id="408" r:id="rId14"/>
    <p:sldId id="410" r:id="rId15"/>
    <p:sldId id="411" r:id="rId16"/>
    <p:sldId id="388" r:id="rId17"/>
    <p:sldId id="389" r:id="rId18"/>
    <p:sldId id="390" r:id="rId19"/>
    <p:sldId id="392" r:id="rId20"/>
    <p:sldId id="395" r:id="rId21"/>
    <p:sldId id="401" r:id="rId22"/>
    <p:sldId id="396" r:id="rId23"/>
    <p:sldId id="402" r:id="rId24"/>
    <p:sldId id="397" r:id="rId25"/>
    <p:sldId id="398" r:id="rId26"/>
    <p:sldId id="399" r:id="rId27"/>
    <p:sldId id="387" r:id="rId28"/>
  </p:sldIdLst>
  <p:sldSz cx="12192000" cy="6858000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9900"/>
    <a:srgbClr val="0000FF"/>
    <a:srgbClr val="33CC33"/>
    <a:srgbClr val="FEE9CA"/>
    <a:srgbClr val="FFCCCC"/>
    <a:srgbClr val="FFFFCC"/>
    <a:srgbClr val="FFCC99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84578" autoAdjust="0"/>
  </p:normalViewPr>
  <p:slideViewPr>
    <p:cSldViewPr>
      <p:cViewPr varScale="1">
        <p:scale>
          <a:sx n="61" d="100"/>
          <a:sy n="61" d="100"/>
        </p:scale>
        <p:origin x="7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1230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7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pPr>
              <a:defRPr/>
            </a:pPr>
            <a:fld id="{E8B56BC3-2A65-484B-8137-8703215D9EE4}" type="datetimeFigureOut">
              <a:rPr lang="cs-CZ"/>
              <a:pPr>
                <a:defRPr/>
              </a:pPr>
              <a:t>11.09.2021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7" y="9721107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pPr>
              <a:defRPr/>
            </a:pPr>
            <a:fld id="{57B87199-DDCD-4821-BBD1-C263060B56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312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7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pPr>
              <a:defRPr/>
            </a:pPr>
            <a:fld id="{76E181A9-25E0-4472-BAEA-CFF393D76B09}" type="datetimeFigureOut">
              <a:rPr lang="cs-CZ"/>
              <a:pPr>
                <a:defRPr/>
              </a:pPr>
              <a:t>11.09.2021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7" y="9721107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pPr>
              <a:defRPr/>
            </a:pPr>
            <a:fld id="{F8B833AE-5A9F-4554-A920-E396B56641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873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408061"/>
      </p:ext>
    </p:extLst>
  </p:cSld>
  <p:clrMapOvr>
    <a:masterClrMapping/>
  </p:clrMapOvr>
  <p:transition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070162"/>
      </p:ext>
    </p:extLst>
  </p:cSld>
  <p:clrMapOvr>
    <a:masterClrMapping/>
  </p:clrMapOvr>
  <p:transition advClick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480207"/>
      </p:ext>
    </p:extLst>
  </p:cSld>
  <p:clrMapOvr>
    <a:masterClrMapping/>
  </p:clrMapOvr>
  <p:transition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339936"/>
      </p:ext>
    </p:extLst>
  </p:cSld>
  <p:clrMapOvr>
    <a:masterClrMapping/>
  </p:clrMapOvr>
  <p:transition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577994"/>
      </p:ext>
    </p:extLst>
  </p:cSld>
  <p:clrMapOvr>
    <a:masterClrMapping/>
  </p:clrMapOvr>
  <p:transition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181779"/>
      </p:ext>
    </p:extLst>
  </p:cSld>
  <p:clrMapOvr>
    <a:masterClrMapping/>
  </p:clrMapOvr>
  <p:transition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591834"/>
      </p:ext>
    </p:extLst>
  </p:cSld>
  <p:clrMapOvr>
    <a:masterClrMapping/>
  </p:clrMapOvr>
  <p:transition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540494"/>
      </p:ext>
    </p:extLst>
  </p:cSld>
  <p:clrMapOvr>
    <a:masterClrMapping/>
  </p:clrMapOvr>
  <p:transition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31730"/>
      </p:ext>
    </p:extLst>
  </p:cSld>
  <p:clrMapOvr>
    <a:masterClrMapping/>
  </p:clrMapOvr>
  <p:transition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77603"/>
      </p:ext>
    </p:extLst>
  </p:cSld>
  <p:clrMapOvr>
    <a:masterClrMapping/>
  </p:clrMapOvr>
  <p:transition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738455"/>
      </p:ext>
    </p:extLst>
  </p:cSld>
  <p:clrMapOvr>
    <a:masterClrMapping/>
  </p:clrMapOvr>
  <p:transition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advClick="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3143672" y="5733256"/>
            <a:ext cx="460644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16.9.2021 | Beseda o elektrické trakci v MHD</a:t>
            </a:r>
            <a:endParaRPr lang="en-GB" alt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3071664" y="2204864"/>
            <a:ext cx="8136904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chemeClr val="tx2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Elektrická trakce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Dopravního podniku hl. m. Prahy</a:t>
            </a:r>
          </a:p>
        </p:txBody>
      </p:sp>
      <p:pic>
        <p:nvPicPr>
          <p:cNvPr id="2052" name="Picture 10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48680"/>
            <a:ext cx="1352079" cy="9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Line 11"/>
          <p:cNvSpPr>
            <a:spLocks noChangeShapeType="1"/>
          </p:cNvSpPr>
          <p:nvPr/>
        </p:nvSpPr>
        <p:spPr bwMode="auto">
          <a:xfrm>
            <a:off x="205346" y="1556792"/>
            <a:ext cx="1129125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1620704"/>
            <a:ext cx="2327562" cy="1592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3204001"/>
            <a:ext cx="2349473" cy="156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VÃ½sledek obrÃ¡zku pro rajskÃ¡ zahrada stanice met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8" y="4768789"/>
            <a:ext cx="2312076" cy="1734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Rozvoj tramvajové sítě – připravované záměry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9395420-0DA7-4850-9503-26EF0364BBDF}"/>
              </a:ext>
            </a:extLst>
          </p:cNvPr>
          <p:cNvSpPr txBox="1">
            <a:spLocks/>
          </p:cNvSpPr>
          <p:nvPr/>
        </p:nvSpPr>
        <p:spPr bwMode="auto">
          <a:xfrm>
            <a:off x="407368" y="1216486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Václavské náměstí + Tramvajová trať Muzeum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Soubor staveb zahrnující přestavbu veřejných prostranství a zřízení tramvajové trati v horní části Václavského náměstí – propojení stávajících TT v ul. Jindřišská – Vodičkova s TT v ul. Vinohradská – Škrétova.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Strategicky významná stavba s potenciálem významného zlepšení obsluhy MHD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Zpracován projekt ke společnému povolení stavby, probíhá povolovací proces s cílem zahájení stavby v r. 2022.</a:t>
            </a:r>
          </a:p>
        </p:txBody>
      </p:sp>
      <p:pic>
        <p:nvPicPr>
          <p:cNvPr id="3" name="Obrázek 2" descr="Obsah obrázku text, silnice, směr, dálnice&#10;&#10;Popis byl vytvořen automaticky">
            <a:extLst>
              <a:ext uri="{FF2B5EF4-FFF2-40B4-BE49-F238E27FC236}">
                <a16:creationId xmlns:a16="http://schemas.microsoft.com/office/drawing/2014/main" id="{BDB5AB46-C8C5-4574-8618-E25BB4514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110245"/>
            <a:ext cx="9060668" cy="3165193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50E902C-350E-4A2B-B228-14EB3AD5BC1E}"/>
              </a:ext>
            </a:extLst>
          </p:cNvPr>
          <p:cNvSpPr txBox="1">
            <a:spLocks/>
          </p:cNvSpPr>
          <p:nvPr/>
        </p:nvSpPr>
        <p:spPr bwMode="auto">
          <a:xfrm>
            <a:off x="9521568" y="4581128"/>
            <a:ext cx="226306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lnSpc>
                <a:spcPct val="125000"/>
              </a:lnSpc>
              <a:spcBef>
                <a:spcPts val="480"/>
              </a:spcBef>
              <a:buNone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Vizualizace Václavského náměstí: Jakub Cigler Architekti</a:t>
            </a:r>
            <a:endParaRPr lang="cs-CZ" sz="14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3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Rozvoj tramvajové sítě – připravované záměry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9395420-0DA7-4850-9503-26EF0364BBDF}"/>
              </a:ext>
            </a:extLst>
          </p:cNvPr>
          <p:cNvSpPr txBox="1">
            <a:spLocks/>
          </p:cNvSpPr>
          <p:nvPr/>
        </p:nvSpPr>
        <p:spPr bwMode="auto">
          <a:xfrm>
            <a:off x="407368" y="1216486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Další již připravované stavby tramvajových tratí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Dvorecký most -  investiční akce odboru investičního MHMP, na mostě je nová tramvajová trať – strategicky významné propojení radiálních tratí, plán realizace do konce roku 2024.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Barrandov – Holyně – Slivenec (2. etapa) – navazující koncový úsek do smyčky Slivenec, plán realizace do roku 2025.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Vozovna Kobylisy – Zdiby - probíhá projektová příprava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Pankrác (prodloužení) - probíhá projektová příprava)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Počernická – probíhá projektová příprava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Libuš – Nové Dvory – probíhá projektová příprava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</a:t>
            </a:r>
            <a:r>
              <a:rPr lang="cs-CZ" sz="16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Malovanka</a:t>
            </a: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 – Strahov – probíhá projektová příprava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Kobylisy – Bohnice – zadána projektová příprava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Olšanská – Habrová – zadána projektová příprava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Bolzanova – Hlavní nádraží – Muzeum – probíhá přípravný koordinační proces</a:t>
            </a:r>
          </a:p>
        </p:txBody>
      </p:sp>
    </p:spTree>
    <p:extLst>
      <p:ext uri="{BB962C8B-B14F-4D97-AF65-F5344CB8AC3E}">
        <p14:creationId xmlns:p14="http://schemas.microsoft.com/office/powerpoint/2010/main" val="398548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27088" y="479245"/>
            <a:ext cx="9433048" cy="70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autobusových linek</a:t>
            </a:r>
          </a:p>
          <a:p>
            <a:pPr algn="l" eaLnBrk="1" hangingPunct="1"/>
            <a:r>
              <a:rPr lang="cs-CZ" altLang="cs-CZ" sz="20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Koncepce využití alternativních paliv v podmínkách autobusové dopravy DPP</a:t>
            </a:r>
            <a:endParaRPr lang="cs-CZ" altLang="cs-CZ" sz="1600" b="1" kern="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335360" y="1321294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Z pohledu DPP nejefektivnější varianta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technicky reálně naplnitelné strategické cíle snižování emisí (omezení fosilních paliv) a zvyšování energetické účinnosti (elektromotor)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 pražských podmínkách provozně funkční</a:t>
            </a: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autobusové dopravy</a:t>
            </a:r>
          </a:p>
          <a:p>
            <a:pPr lvl="2"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Lokálně zcela bezemisní provoz</a:t>
            </a:r>
          </a:p>
          <a:p>
            <a:pPr lvl="2"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Snížení hlukové zátěže</a:t>
            </a:r>
          </a:p>
          <a:p>
            <a:pPr lvl="2"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Zvýšení energetické účinnosti dopravy (elektromotor vs. spalovací motor)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Bateriové trolejbusy, elektrobusy (kombinace vícero technologií nabíjení)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Hybridní diesel-elektrické pohony (→ nezávislé na infrastruktuře, provozní autonomie)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Vodíkové pohony (→ prověření, potenciál v dlouhodobém horizontu)</a:t>
            </a: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ALE: vyšší investiční náklady </a:t>
            </a:r>
            <a:r>
              <a:rPr lang="cs-CZ" sz="2000" kern="0" dirty="0">
                <a:latin typeface="Arial Nova" panose="020B0504020202020204" pitchFamily="34" charset="0"/>
                <a:cs typeface="Calibri" panose="020F0502020204030204" pitchFamily="34" charset="0"/>
              </a:rPr>
              <a:t>(pořizovací ceny vozidel, infrastruktura) 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– strategické rozhodnutí s ohledem na společenské závazky udržitelného rozvoje (podpora HMP a ČR)</a:t>
            </a: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5000"/>
              </a:lnSpc>
              <a:spcBef>
                <a:spcPts val="480"/>
              </a:spcBef>
              <a:buNone/>
              <a:defRPr/>
            </a:pPr>
            <a:endParaRPr lang="cs-CZ" sz="24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7053" y="54997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| </a:t>
            </a:r>
            <a:r>
              <a:rPr lang="cs-CZ" altLang="cs-CZ" sz="20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Specifická Praha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335360" y="1340769"/>
            <a:ext cx="10585176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Dlouhé linky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 (přes 20 km v jednom směru) s vysokým denním proběhem </a:t>
            </a: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(&gt;300 km/den)</a:t>
            </a:r>
            <a:endParaRPr lang="cs-CZ" sz="18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Vysoká přepravní poptávka 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→ krátké intervaly (4 - 6 min. ve špičce), kloubová vozidla</a:t>
            </a:r>
          </a:p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Dlouhá doba denního provozu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 (4:30 - 0:30)</a:t>
            </a:r>
          </a:p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Kopcovitý terén 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→ mnoho stoupání a klesání na lince, výškový rozdíl mezi hladinou Vltavy a nejvýše položenými místy v Praze je přes 230 m!</a:t>
            </a:r>
          </a:p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1200 autobusů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 (změnu nelze realizovat ze dne na den)</a:t>
            </a:r>
          </a:p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Klimatizace a topení 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elektricky (naftové agregáty nesplňují přísné limity), nárůst spotřeby klimatizace +40 % a topení až +100 %</a:t>
            </a:r>
            <a:endParaRPr lang="cs-CZ" sz="18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7053" y="4077072"/>
            <a:ext cx="2448272" cy="1668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aoblený obdélník 7"/>
          <p:cNvSpPr/>
          <p:nvPr/>
        </p:nvSpPr>
        <p:spPr>
          <a:xfrm>
            <a:off x="1449161" y="5157192"/>
            <a:ext cx="504056" cy="28803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191</a:t>
            </a:r>
          </a:p>
        </p:txBody>
      </p:sp>
      <p:pic>
        <p:nvPicPr>
          <p:cNvPr id="9" name="Obrázek 8"/>
          <p:cNvPicPr/>
          <p:nvPr/>
        </p:nvPicPr>
        <p:blipFill>
          <a:blip r:embed="rId3"/>
          <a:stretch>
            <a:fillRect/>
          </a:stretch>
        </p:blipFill>
        <p:spPr>
          <a:xfrm>
            <a:off x="3069341" y="4077071"/>
            <a:ext cx="2448272" cy="1668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aoblený obdélník 10"/>
          <p:cNvSpPr/>
          <p:nvPr/>
        </p:nvSpPr>
        <p:spPr>
          <a:xfrm>
            <a:off x="4061774" y="5157192"/>
            <a:ext cx="504056" cy="28803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176</a:t>
            </a:r>
          </a:p>
        </p:txBody>
      </p:sp>
      <p:pic>
        <p:nvPicPr>
          <p:cNvPr id="12" name="Obrázek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661630" y="4077070"/>
            <a:ext cx="2376264" cy="1668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aoblený obdélník 12"/>
          <p:cNvSpPr/>
          <p:nvPr/>
        </p:nvSpPr>
        <p:spPr>
          <a:xfrm>
            <a:off x="6597734" y="5157192"/>
            <a:ext cx="504056" cy="28803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131</a:t>
            </a:r>
          </a:p>
        </p:txBody>
      </p:sp>
      <p:pic>
        <p:nvPicPr>
          <p:cNvPr id="14" name="Obrázek 13"/>
          <p:cNvPicPr/>
          <p:nvPr/>
        </p:nvPicPr>
        <p:blipFill>
          <a:blip r:embed="rId5"/>
          <a:stretch>
            <a:fillRect/>
          </a:stretch>
        </p:blipFill>
        <p:spPr>
          <a:xfrm>
            <a:off x="8186986" y="4077070"/>
            <a:ext cx="2656898" cy="1662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Zaoblený obdélník 14"/>
          <p:cNvSpPr/>
          <p:nvPr/>
        </p:nvSpPr>
        <p:spPr>
          <a:xfrm>
            <a:off x="8623720" y="5346126"/>
            <a:ext cx="1705255" cy="198195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b="1" dirty="0">
                <a:solidFill>
                  <a:schemeClr val="tx1"/>
                </a:solidFill>
              </a:rPr>
              <a:t>Východní BUS tangenta</a:t>
            </a:r>
          </a:p>
        </p:txBody>
      </p:sp>
    </p:spTree>
    <p:extLst>
      <p:ext uri="{BB962C8B-B14F-4D97-AF65-F5344CB8AC3E}">
        <p14:creationId xmlns:p14="http://schemas.microsoft.com/office/powerpoint/2010/main" val="8203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58426" y="568830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| </a:t>
            </a:r>
            <a:r>
              <a:rPr lang="cs-CZ" altLang="cs-CZ" sz="20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principy rozvoje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ovéPole 1"/>
          <p:cNvSpPr txBox="1"/>
          <p:nvPr/>
        </p:nvSpPr>
        <p:spPr>
          <a:xfrm>
            <a:off x="1034515" y="1547143"/>
            <a:ext cx="1439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dirty="0">
                <a:latin typeface="Arial Nova" panose="020B0504020202020204" pitchFamily="34" charset="0"/>
                <a:cs typeface="Calibri" panose="020F0502020204030204" pitchFamily="34" charset="0"/>
              </a:rPr>
              <a:t>Noční nabíjení</a:t>
            </a:r>
            <a:endParaRPr lang="en-GB" sz="1400" b="1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73257" y="1550832"/>
            <a:ext cx="186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dirty="0">
                <a:latin typeface="Arial Nova" panose="020B0504020202020204" pitchFamily="34" charset="0"/>
                <a:cs typeface="Calibri" panose="020F0502020204030204" pitchFamily="34" charset="0"/>
              </a:rPr>
              <a:t>Statické nabíjení</a:t>
            </a:r>
            <a:endParaRPr lang="en-GB" sz="1400" b="1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795981" y="1547143"/>
            <a:ext cx="236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dirty="0">
                <a:latin typeface="Arial Nova" panose="020B0504020202020204" pitchFamily="34" charset="0"/>
                <a:cs typeface="Calibri" panose="020F0502020204030204" pitchFamily="34" charset="0"/>
              </a:rPr>
              <a:t>Dynamické nabíjení (IMC)</a:t>
            </a:r>
            <a:endParaRPr lang="en-GB" sz="1400" b="1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Skupina 18"/>
          <p:cNvGrpSpPr>
            <a:grpSpLocks/>
          </p:cNvGrpSpPr>
          <p:nvPr/>
        </p:nvGrpSpPr>
        <p:grpSpPr bwMode="auto">
          <a:xfrm>
            <a:off x="4760811" y="1863066"/>
            <a:ext cx="1101456" cy="778730"/>
            <a:chOff x="2330474" y="3739857"/>
            <a:chExt cx="936104" cy="587425"/>
          </a:xfrm>
        </p:grpSpPr>
        <p:sp>
          <p:nvSpPr>
            <p:cNvPr id="20" name="Obdélník 19"/>
            <p:cNvSpPr/>
            <p:nvPr/>
          </p:nvSpPr>
          <p:spPr>
            <a:xfrm>
              <a:off x="2330474" y="3987528"/>
              <a:ext cx="936104" cy="2984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21" name="Ovál 20"/>
            <p:cNvSpPr/>
            <p:nvPr/>
          </p:nvSpPr>
          <p:spPr>
            <a:xfrm>
              <a:off x="2474856" y="4203446"/>
              <a:ext cx="144383" cy="1238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22" name="Ovál 21"/>
            <p:cNvSpPr/>
            <p:nvPr/>
          </p:nvSpPr>
          <p:spPr>
            <a:xfrm>
              <a:off x="2977814" y="4203446"/>
              <a:ext cx="144382" cy="1238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2330474" y="3987528"/>
              <a:ext cx="936104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2401871" y="3987528"/>
              <a:ext cx="144383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2690636" y="3987528"/>
              <a:ext cx="144383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2977814" y="3987528"/>
              <a:ext cx="144382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cxnSp>
          <p:nvCxnSpPr>
            <p:cNvPr id="28" name="Přímá spojnice 27"/>
            <p:cNvCxnSpPr>
              <a:endCxn id="20" idx="0"/>
            </p:cNvCxnSpPr>
            <p:nvPr/>
          </p:nvCxnSpPr>
          <p:spPr>
            <a:xfrm>
              <a:off x="2619238" y="3879569"/>
              <a:ext cx="179288" cy="1079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flipV="1">
              <a:off x="2619238" y="3739857"/>
              <a:ext cx="179287" cy="146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>
            <a:grpSpLocks/>
          </p:cNvGrpSpPr>
          <p:nvPr/>
        </p:nvGrpSpPr>
        <p:grpSpPr bwMode="auto">
          <a:xfrm>
            <a:off x="1109789" y="2187707"/>
            <a:ext cx="1101456" cy="450401"/>
            <a:chOff x="269960" y="3987508"/>
            <a:chExt cx="936104" cy="339754"/>
          </a:xfrm>
        </p:grpSpPr>
        <p:sp>
          <p:nvSpPr>
            <p:cNvPr id="31" name="Obdélník 30"/>
            <p:cNvSpPr/>
            <p:nvPr/>
          </p:nvSpPr>
          <p:spPr>
            <a:xfrm>
              <a:off x="269960" y="3987508"/>
              <a:ext cx="936104" cy="2984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32" name="Ovál 31"/>
            <p:cNvSpPr/>
            <p:nvPr/>
          </p:nvSpPr>
          <p:spPr>
            <a:xfrm>
              <a:off x="414342" y="4203426"/>
              <a:ext cx="144383" cy="1238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33" name="Ovál 32"/>
            <p:cNvSpPr/>
            <p:nvPr/>
          </p:nvSpPr>
          <p:spPr>
            <a:xfrm>
              <a:off x="917300" y="4203426"/>
              <a:ext cx="144382" cy="1238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269960" y="3987508"/>
              <a:ext cx="936104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341357" y="3987508"/>
              <a:ext cx="144383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630122" y="3987508"/>
              <a:ext cx="144383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917300" y="3987508"/>
              <a:ext cx="144382" cy="149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cs-CZ"/>
            </a:p>
          </p:txBody>
        </p:sp>
      </p:grpSp>
      <p:cxnSp>
        <p:nvCxnSpPr>
          <p:cNvPr id="38" name="Přímá spojnice 37"/>
          <p:cNvCxnSpPr/>
          <p:nvPr/>
        </p:nvCxnSpPr>
        <p:spPr>
          <a:xfrm flipV="1">
            <a:off x="407368" y="2636912"/>
            <a:ext cx="10435099" cy="1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2368580" y="2244863"/>
            <a:ext cx="127020" cy="3514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cxnSp>
        <p:nvCxnSpPr>
          <p:cNvPr id="40" name="Zakřivená spojnice 39"/>
          <p:cNvCxnSpPr>
            <a:stCxn id="39" idx="1"/>
          </p:cNvCxnSpPr>
          <p:nvPr/>
        </p:nvCxnSpPr>
        <p:spPr>
          <a:xfrm rot="10800000" flipV="1">
            <a:off x="2200992" y="2420603"/>
            <a:ext cx="167589" cy="12126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Skupina 40"/>
          <p:cNvGrpSpPr/>
          <p:nvPr/>
        </p:nvGrpSpPr>
        <p:grpSpPr>
          <a:xfrm>
            <a:off x="7816996" y="1870348"/>
            <a:ext cx="2339027" cy="766563"/>
            <a:chOff x="4527914" y="3749027"/>
            <a:chExt cx="1988996" cy="578200"/>
          </a:xfrm>
        </p:grpSpPr>
        <p:cxnSp>
          <p:nvCxnSpPr>
            <p:cNvPr id="42" name="Přímá spojnice 41"/>
            <p:cNvCxnSpPr/>
            <p:nvPr/>
          </p:nvCxnSpPr>
          <p:spPr>
            <a:xfrm>
              <a:off x="4527914" y="3749033"/>
              <a:ext cx="19889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Skupina 42"/>
            <p:cNvGrpSpPr/>
            <p:nvPr/>
          </p:nvGrpSpPr>
          <p:grpSpPr>
            <a:xfrm>
              <a:off x="4644699" y="3749027"/>
              <a:ext cx="1728192" cy="578200"/>
              <a:chOff x="4644699" y="3749027"/>
              <a:chExt cx="1728192" cy="578200"/>
            </a:xfrm>
          </p:grpSpPr>
          <p:grpSp>
            <p:nvGrpSpPr>
              <p:cNvPr id="44" name="Skupina 43"/>
              <p:cNvGrpSpPr>
                <a:grpSpLocks/>
              </p:cNvGrpSpPr>
              <p:nvPr/>
            </p:nvGrpSpPr>
            <p:grpSpPr bwMode="auto">
              <a:xfrm>
                <a:off x="4644699" y="3749027"/>
                <a:ext cx="1728192" cy="578200"/>
                <a:chOff x="4644699" y="3749027"/>
                <a:chExt cx="1729318" cy="578483"/>
              </a:xfrm>
            </p:grpSpPr>
            <p:sp>
              <p:nvSpPr>
                <p:cNvPr id="52" name="Obdélník 51"/>
                <p:cNvSpPr/>
                <p:nvPr/>
              </p:nvSpPr>
              <p:spPr>
                <a:xfrm>
                  <a:off x="4644699" y="3978089"/>
                  <a:ext cx="935647" cy="29859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53" name="Ovál 52"/>
                <p:cNvSpPr/>
                <p:nvPr/>
              </p:nvSpPr>
              <p:spPr>
                <a:xfrm>
                  <a:off x="4789256" y="4203625"/>
                  <a:ext cx="142968" cy="12388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54" name="Ovál 53"/>
                <p:cNvSpPr/>
                <p:nvPr/>
              </p:nvSpPr>
              <p:spPr>
                <a:xfrm>
                  <a:off x="5292821" y="4203625"/>
                  <a:ext cx="144557" cy="12388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55" name="Obdélník 54"/>
                <p:cNvSpPr/>
                <p:nvPr/>
              </p:nvSpPr>
              <p:spPr>
                <a:xfrm>
                  <a:off x="4644699" y="3987619"/>
                  <a:ext cx="935647" cy="14929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56" name="Obdélník 55"/>
                <p:cNvSpPr/>
                <p:nvPr/>
              </p:nvSpPr>
              <p:spPr>
                <a:xfrm>
                  <a:off x="4716184" y="3987619"/>
                  <a:ext cx="144556" cy="14929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57" name="Obdélník 56"/>
                <p:cNvSpPr/>
                <p:nvPr/>
              </p:nvSpPr>
              <p:spPr>
                <a:xfrm>
                  <a:off x="5005297" y="3987619"/>
                  <a:ext cx="142968" cy="14929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58" name="Obdélník 57"/>
                <p:cNvSpPr/>
                <p:nvPr/>
              </p:nvSpPr>
              <p:spPr>
                <a:xfrm>
                  <a:off x="5292821" y="3987619"/>
                  <a:ext cx="144557" cy="14929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  <p:cxnSp>
              <p:nvCxnSpPr>
                <p:cNvPr id="59" name="Přímá spojnice 58"/>
                <p:cNvCxnSpPr/>
                <p:nvPr/>
              </p:nvCxnSpPr>
              <p:spPr>
                <a:xfrm flipV="1">
                  <a:off x="5855046" y="3749027"/>
                  <a:ext cx="518971" cy="2221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Skupina 44"/>
              <p:cNvGrpSpPr/>
              <p:nvPr/>
            </p:nvGrpSpPr>
            <p:grpSpPr>
              <a:xfrm>
                <a:off x="5579741" y="3977981"/>
                <a:ext cx="547530" cy="339729"/>
                <a:chOff x="5579741" y="3977981"/>
                <a:chExt cx="547530" cy="339729"/>
              </a:xfrm>
            </p:grpSpPr>
            <p:grpSp>
              <p:nvGrpSpPr>
                <p:cNvPr id="46" name="Skupina 45"/>
                <p:cNvGrpSpPr>
                  <a:grpSpLocks/>
                </p:cNvGrpSpPr>
                <p:nvPr/>
              </p:nvGrpSpPr>
              <p:grpSpPr bwMode="auto">
                <a:xfrm>
                  <a:off x="5695471" y="3977984"/>
                  <a:ext cx="431800" cy="339726"/>
                  <a:chOff x="5695471" y="3977984"/>
                  <a:chExt cx="431560" cy="339754"/>
                </a:xfrm>
              </p:grpSpPr>
              <p:sp>
                <p:nvSpPr>
                  <p:cNvPr id="48" name="Obdélník 47"/>
                  <p:cNvSpPr/>
                  <p:nvPr/>
                </p:nvSpPr>
                <p:spPr>
                  <a:xfrm>
                    <a:off x="5695471" y="3977984"/>
                    <a:ext cx="431560" cy="298475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cs-CZ"/>
                  </a:p>
                </p:txBody>
              </p:sp>
              <p:sp>
                <p:nvSpPr>
                  <p:cNvPr id="49" name="Ovál 48"/>
                  <p:cNvSpPr/>
                  <p:nvPr/>
                </p:nvSpPr>
                <p:spPr>
                  <a:xfrm>
                    <a:off x="5838267" y="4193902"/>
                    <a:ext cx="144382" cy="12383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cs-CZ"/>
                  </a:p>
                </p:txBody>
              </p:sp>
              <p:sp>
                <p:nvSpPr>
                  <p:cNvPr id="50" name="Obdélník 49"/>
                  <p:cNvSpPr/>
                  <p:nvPr/>
                </p:nvSpPr>
                <p:spPr>
                  <a:xfrm>
                    <a:off x="5695471" y="3977984"/>
                    <a:ext cx="431560" cy="158767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cs-CZ"/>
                  </a:p>
                </p:txBody>
              </p:sp>
              <p:sp>
                <p:nvSpPr>
                  <p:cNvPr id="51" name="Obdélník 50"/>
                  <p:cNvSpPr/>
                  <p:nvPr/>
                </p:nvSpPr>
                <p:spPr>
                  <a:xfrm>
                    <a:off x="5838267" y="3977984"/>
                    <a:ext cx="144382" cy="158767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cs-CZ"/>
                  </a:p>
                </p:txBody>
              </p:sp>
            </p:grpSp>
            <p:sp>
              <p:nvSpPr>
                <p:cNvPr id="47" name="Obdélník 46"/>
                <p:cNvSpPr/>
                <p:nvPr/>
              </p:nvSpPr>
              <p:spPr bwMode="auto">
                <a:xfrm>
                  <a:off x="5579741" y="3977981"/>
                  <a:ext cx="115730" cy="298450"/>
                </a:xfrm>
                <a:prstGeom prst="rect">
                  <a:avLst/>
                </a:prstGeom>
                <a:pattFill prst="dkVert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cs-CZ"/>
                </a:p>
              </p:txBody>
            </p:sp>
          </p:grpSp>
        </p:grpSp>
      </p:grpSp>
      <p:cxnSp>
        <p:nvCxnSpPr>
          <p:cNvPr id="60" name="Přímá spojnice 59"/>
          <p:cNvCxnSpPr/>
          <p:nvPr/>
        </p:nvCxnSpPr>
        <p:spPr>
          <a:xfrm>
            <a:off x="5106084" y="1849708"/>
            <a:ext cx="352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407368" y="2875151"/>
            <a:ext cx="2952328" cy="10126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Nabíjecí stopy a přípojky v garážích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Balancování baterií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Předtápění vozidel v zimním období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3986326" y="2868414"/>
            <a:ext cx="2952328" cy="22875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Nabíjecí stopy (2pól) a nabíječky (4pól) v obratištích a terminálech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Dostatečný čas nabíjení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Kratší linky, terénně méně náročné, delší intervaly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Standardní (12m) a </a:t>
            </a:r>
            <a:r>
              <a:rPr lang="cs-CZ" sz="1200" dirty="0" err="1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midibusy</a:t>
            </a:r>
            <a:endParaRPr lang="cs-CZ" sz="120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Elektrobusy (celá trasa zajištěna z baterie)</a:t>
            </a:r>
          </a:p>
        </p:txBody>
      </p:sp>
      <p:sp>
        <p:nvSpPr>
          <p:cNvPr id="64" name="Obdélník 63"/>
          <p:cNvSpPr/>
          <p:nvPr/>
        </p:nvSpPr>
        <p:spPr>
          <a:xfrm>
            <a:off x="7604342" y="2856517"/>
            <a:ext cx="3446195" cy="3495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Průběžné nabíjecí stopy (trolejbusové trakční vedení) – cca 50 - 70 % trasy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Není nutno realizovat TV manipulační trasy, garáže apod.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Nabíjení rozloženo v čase i místě (úspora za rezervovaný příkon)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Delší, páteřní linky, krátký interval, terénně náročné, vysoké denní proběhy (&gt;300 km/den)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Především kloubová vozidla (vč. velkokapacitních tříčlánkových)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Bateriová technologie – vyšší operativnost</a:t>
            </a:r>
          </a:p>
        </p:txBody>
      </p:sp>
    </p:spTree>
    <p:extLst>
      <p:ext uri="{BB962C8B-B14F-4D97-AF65-F5344CB8AC3E}">
        <p14:creationId xmlns:p14="http://schemas.microsoft.com/office/powerpoint/2010/main" val="13269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57706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linky 140 (58)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5663952" y="1362510"/>
            <a:ext cx="5976664" cy="237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140 (58)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(Palmovka – Miškovice)</a:t>
            </a: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cca 50 % trasy pod trolejí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15 ks kloubových bateriových trolejbusů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Zárodek rozvoje v severovýchodním sektoru města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Všechna povolení získána, příprava realizační fáze 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Realizace infrastruktury v r. 2022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Probíhá VZ na pořízení vozidel a zhotovitele infrastruktury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Podpora z fondů EU na pořízení vozidel (OP Praha – Pól růstu)</a:t>
            </a:r>
          </a:p>
          <a:p>
            <a:pPr marL="457200" lvl="1" indent="0">
              <a:buNone/>
              <a:defRPr/>
            </a:pPr>
            <a:endParaRPr lang="cs-CZ" sz="14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DE5140-BF3C-457E-85EE-AC45FC87A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432" y="1398631"/>
            <a:ext cx="5026397" cy="4902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BA3ED4-6002-4CDE-98CD-65986045E863}"/>
              </a:ext>
            </a:extLst>
          </p:cNvPr>
          <p:cNvSpPr txBox="1"/>
          <p:nvPr/>
        </p:nvSpPr>
        <p:spPr>
          <a:xfrm>
            <a:off x="4004651" y="5792449"/>
            <a:ext cx="1406033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pilotní úsek troleje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6CD07EE-7BBE-437C-8100-455CDA0C4376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1735759" y="5135355"/>
            <a:ext cx="2268892" cy="795594"/>
          </a:xfrm>
          <a:prstGeom prst="straightConnector1">
            <a:avLst/>
          </a:prstGeom>
          <a:ln w="190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13CF039-1515-42A4-B9E2-D5D9F9463B10}"/>
              </a:ext>
            </a:extLst>
          </p:cNvPr>
          <p:cNvSpPr txBox="1"/>
          <p:nvPr/>
        </p:nvSpPr>
        <p:spPr>
          <a:xfrm>
            <a:off x="645776" y="3809156"/>
            <a:ext cx="1572988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nové trolejové vedení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E465F84-9046-443A-B21E-788E606B9A59}"/>
              </a:ext>
            </a:extLst>
          </p:cNvPr>
          <p:cNvCxnSpPr/>
          <p:nvPr/>
        </p:nvCxnSpPr>
        <p:spPr>
          <a:xfrm>
            <a:off x="1236957" y="4086155"/>
            <a:ext cx="888556" cy="788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F848BD80-A291-44C8-8C0E-5B9C3E78D201}"/>
              </a:ext>
            </a:extLst>
          </p:cNvPr>
          <p:cNvCxnSpPr/>
          <p:nvPr/>
        </p:nvCxnSpPr>
        <p:spPr>
          <a:xfrm flipH="1">
            <a:off x="1103978" y="4086155"/>
            <a:ext cx="132980" cy="8692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589CD1AB-FAC2-44FA-AB28-AFDA33F5593D}"/>
              </a:ext>
            </a:extLst>
          </p:cNvPr>
          <p:cNvCxnSpPr/>
          <p:nvPr/>
        </p:nvCxnSpPr>
        <p:spPr>
          <a:xfrm flipV="1">
            <a:off x="2218764" y="3728332"/>
            <a:ext cx="534411" cy="1907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184FEBA-CBCD-414B-B0D9-1DF989177F93}"/>
              </a:ext>
            </a:extLst>
          </p:cNvPr>
          <p:cNvSpPr txBox="1"/>
          <p:nvPr/>
        </p:nvSpPr>
        <p:spPr>
          <a:xfrm>
            <a:off x="4004651" y="5199366"/>
            <a:ext cx="85474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statické nabíjení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B2772C80-86D0-4461-914B-5D326E45D6D9}"/>
              </a:ext>
            </a:extLst>
          </p:cNvPr>
          <p:cNvCxnSpPr>
            <a:stCxn id="21" idx="1"/>
          </p:cNvCxnSpPr>
          <p:nvPr/>
        </p:nvCxnSpPr>
        <p:spPr>
          <a:xfrm flipH="1" flipV="1">
            <a:off x="3089073" y="4790954"/>
            <a:ext cx="915578" cy="639245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3C6C5139-F6F4-44FB-95D4-AF02E3392127}"/>
              </a:ext>
            </a:extLst>
          </p:cNvPr>
          <p:cNvCxnSpPr>
            <a:stCxn id="21" idx="1"/>
          </p:cNvCxnSpPr>
          <p:nvPr/>
        </p:nvCxnSpPr>
        <p:spPr>
          <a:xfrm flipH="1" flipV="1">
            <a:off x="3378703" y="4504520"/>
            <a:ext cx="625948" cy="92567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73EE5393-2049-4504-9E29-EDBD1DC4B64B}"/>
              </a:ext>
            </a:extLst>
          </p:cNvPr>
          <p:cNvCxnSpPr/>
          <p:nvPr/>
        </p:nvCxnSpPr>
        <p:spPr>
          <a:xfrm flipH="1">
            <a:off x="1103978" y="5430198"/>
            <a:ext cx="2900674" cy="398255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F2327CB5-CBA9-4FCC-BE2D-18523C202917}"/>
              </a:ext>
            </a:extLst>
          </p:cNvPr>
          <p:cNvCxnSpPr/>
          <p:nvPr/>
        </p:nvCxnSpPr>
        <p:spPr>
          <a:xfrm flipH="1" flipV="1">
            <a:off x="4432024" y="2432688"/>
            <a:ext cx="361129" cy="276667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ál 26">
            <a:extLst>
              <a:ext uri="{FF2B5EF4-FFF2-40B4-BE49-F238E27FC236}">
                <a16:creationId xmlns:a16="http://schemas.microsoft.com/office/drawing/2014/main" id="{12C0BCB3-307D-4880-B661-20328CDA9FEB}"/>
              </a:ext>
            </a:extLst>
          </p:cNvPr>
          <p:cNvSpPr/>
          <p:nvPr/>
        </p:nvSpPr>
        <p:spPr>
          <a:xfrm>
            <a:off x="4396019" y="2330975"/>
            <a:ext cx="72008" cy="72008"/>
          </a:xfrm>
          <a:prstGeom prst="ellipse">
            <a:avLst/>
          </a:prstGeom>
          <a:solidFill>
            <a:srgbClr val="7030A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73BBAC1D-44A8-4707-ACFD-59751091615F}"/>
              </a:ext>
            </a:extLst>
          </p:cNvPr>
          <p:cNvSpPr/>
          <p:nvPr/>
        </p:nvSpPr>
        <p:spPr>
          <a:xfrm>
            <a:off x="3342699" y="4384341"/>
            <a:ext cx="72008" cy="7200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546A75E3-1D38-45E6-9087-C6233CB1C0A4}"/>
              </a:ext>
            </a:extLst>
          </p:cNvPr>
          <p:cNvSpPr/>
          <p:nvPr/>
        </p:nvSpPr>
        <p:spPr>
          <a:xfrm>
            <a:off x="3017064" y="4730230"/>
            <a:ext cx="72008" cy="7200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1043A2CB-920B-446E-AAB9-45F64C990B38}"/>
              </a:ext>
            </a:extLst>
          </p:cNvPr>
          <p:cNvSpPr/>
          <p:nvPr/>
        </p:nvSpPr>
        <p:spPr>
          <a:xfrm>
            <a:off x="970584" y="5792449"/>
            <a:ext cx="72008" cy="7200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737E4B27-BE5B-4E3C-881A-1DD050816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96" y="3580741"/>
            <a:ext cx="3627412" cy="272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8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57706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linky 119 (59)</a:t>
            </a:r>
            <a:endParaRPr lang="cs-CZ" altLang="cs-CZ" sz="2000" b="1" kern="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07368" y="4481832"/>
            <a:ext cx="11089232" cy="237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119 (59) </a:t>
            </a: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(Nádraží Veleslavín - Letiště)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cca 50 % trasy pod trolejí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20 ks tříčlánkových bateriových trolejbusů (až 25 m) – probíhá VZ na pořízení vozidel, snaha získat </a:t>
            </a:r>
            <a:r>
              <a:rPr lang="cs-CZ" sz="14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fin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. podporu z Fondu Obnovy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Zvýšení kapacity a komfortu cestování do doby vybudování železničního spojení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Zázemí garáže Řepy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Předpoklad realizace 2022-2023 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Aktuálně: získán kladný Závěr zjišťovacího řízení EIA, podána žádost o společné povolení</a:t>
            </a:r>
          </a:p>
          <a:p>
            <a:pPr marL="0" indent="0">
              <a:buNone/>
              <a:defRPr/>
            </a:pPr>
            <a:endParaRPr lang="cs-CZ" sz="18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Obrázek 31" descr="119_varianta 3b_final">
            <a:extLst>
              <a:ext uri="{FF2B5EF4-FFF2-40B4-BE49-F238E27FC236}">
                <a16:creationId xmlns:a16="http://schemas.microsoft.com/office/drawing/2014/main" id="{F119CE6A-614E-46DC-874B-B76D6AF758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1359422"/>
            <a:ext cx="7416824" cy="2969715"/>
          </a:xfrm>
          <a:prstGeom prst="rect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75585FFF-D6AF-45D4-A7DC-19500F6CB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803435"/>
            <a:ext cx="3708626" cy="2525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31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57706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autobusových linek – levý břeh</a:t>
            </a:r>
            <a:endParaRPr lang="cs-CZ" altLang="cs-CZ" sz="2000" b="1" kern="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335360" y="1340769"/>
            <a:ext cx="5328592" cy="19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137 (52)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(Na Knížecí – U Waltrovky)</a:t>
            </a: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Trolejové vedení cca 4,3 km </a:t>
            </a:r>
            <a:r>
              <a:rPr lang="cs-CZ" sz="14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jednostopě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 + měnírna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Kladný závěr zjišťovacího řízení EIA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Probíhá zpracování DUSP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Nutno koordinovat </a:t>
            </a:r>
            <a:r>
              <a:rPr lang="cs-CZ" sz="14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reko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 Peroutkova ul. (majetkoprávní zajištění)</a:t>
            </a:r>
          </a:p>
          <a:p>
            <a:pPr marL="0" indent="0">
              <a:buNone/>
              <a:defRPr/>
            </a:pP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DFB15899-0FDD-443F-B4A0-0A483A19110F}"/>
              </a:ext>
            </a:extLst>
          </p:cNvPr>
          <p:cNvSpPr txBox="1">
            <a:spLocks/>
          </p:cNvSpPr>
          <p:nvPr/>
        </p:nvSpPr>
        <p:spPr bwMode="auto">
          <a:xfrm>
            <a:off x="5706219" y="1340769"/>
            <a:ext cx="5862389" cy="19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176 (53)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(Stadion Strahov – Karlovo nám.)</a:t>
            </a: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Trolejové vedení cca 8,2/9,6 km </a:t>
            </a:r>
            <a:r>
              <a:rPr lang="cs-CZ" sz="14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jednostopě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 (variantně) + měnírny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Probíhá příprava oznámení EIA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Následně bude zahájeno projektování DUSP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 koordinaci s TT Malovanka - Strahov</a:t>
            </a:r>
          </a:p>
          <a:p>
            <a:pPr marL="0" indent="0">
              <a:buNone/>
              <a:defRPr/>
            </a:pP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E3609630-22C8-48DF-A363-6308FBA5B5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376" y="2996952"/>
          <a:ext cx="4849084" cy="3427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203" imgH="8019858" progId="AcroExch.Document.DC">
                  <p:embed/>
                </p:oleObj>
              </mc:Choice>
              <mc:Fallback>
                <p:oleObj name="Acrobat Document" r:id="rId2" imgW="11344203" imgH="8019858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E3609630-22C8-48DF-A363-6308FBA5B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9376" y="2996952"/>
                        <a:ext cx="4849084" cy="3427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7F1366B-CD50-4AAA-9172-34468DFCBA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3150" y="3210761"/>
          <a:ext cx="6363490" cy="3000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7011409" imgH="8019858" progId="AcroExch.Document.DC">
                  <p:embed/>
                </p:oleObj>
              </mc:Choice>
              <mc:Fallback>
                <p:oleObj name="Acrobat Document" r:id="rId4" imgW="17011409" imgH="8019858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57F1366B-CD50-4AAA-9172-34468DFCBA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93150" y="3210761"/>
                        <a:ext cx="6363490" cy="3000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57706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autobusových linek – levý břeh</a:t>
            </a:r>
            <a:endParaRPr lang="cs-CZ" altLang="cs-CZ" sz="2000" b="1" kern="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23342" y="1386388"/>
            <a:ext cx="7267532" cy="25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131 (51) (Bořislavka – Hradčanská)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cca 7,6 km trolejového vedení (</a:t>
            </a:r>
            <a:r>
              <a:rPr lang="cs-CZ" sz="14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jednostopě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191 (56) (Letiště – Na Knížecí)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cca 20 km trolejového vedení (</a:t>
            </a:r>
            <a:r>
              <a:rPr lang="cs-CZ" sz="14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jednostopě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 koordinaci s linkou 176 i TT Malovanka - Strahov</a:t>
            </a:r>
          </a:p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Rozšíření nabíjení pro bateriové trolejbusy v garážích Řepy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 této etapě celkově až pro 50 ks bateriových trolejbusů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horizont předpokládané realizace 2023 – 2025</a:t>
            </a:r>
            <a:endParaRPr lang="cs-CZ" sz="11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18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70CC73E-D09D-4793-B569-08749641F4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39816" y="3933223"/>
            <a:ext cx="3024335" cy="2028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AE4C7F4B-11C0-4459-BC7E-99FDEA48F4B6}"/>
              </a:ext>
            </a:extLst>
          </p:cNvPr>
          <p:cNvSpPr/>
          <p:nvPr/>
        </p:nvSpPr>
        <p:spPr>
          <a:xfrm>
            <a:off x="5677044" y="5301619"/>
            <a:ext cx="641526" cy="350189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191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77A2F70-B66C-4217-A4CB-DDC90B08BB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7136" y="3933223"/>
            <a:ext cx="3024335" cy="2028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aoblený obdélník 12">
            <a:extLst>
              <a:ext uri="{FF2B5EF4-FFF2-40B4-BE49-F238E27FC236}">
                <a16:creationId xmlns:a16="http://schemas.microsoft.com/office/drawing/2014/main" id="{429387C0-0AD3-4AC4-8C9E-992CB4E65AB1}"/>
              </a:ext>
            </a:extLst>
          </p:cNvPr>
          <p:cNvSpPr/>
          <p:nvPr/>
        </p:nvSpPr>
        <p:spPr>
          <a:xfrm>
            <a:off x="2168540" y="5301618"/>
            <a:ext cx="641526" cy="350189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131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B194B8F-2BCD-4222-87D6-E55E7D8B1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94" y="3424824"/>
            <a:ext cx="2585991" cy="2536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8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57706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Praha – Dřevčice – Brandýs n. L.-St. Boleslav</a:t>
            </a:r>
            <a:endParaRPr lang="cs-CZ" altLang="cs-CZ" sz="2000" b="1" kern="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BED733E-BB36-429C-BEE1-C1D40412A25A}"/>
              </a:ext>
            </a:extLst>
          </p:cNvPr>
          <p:cNvSpPr txBox="1">
            <a:spLocks/>
          </p:cNvSpPr>
          <p:nvPr/>
        </p:nvSpPr>
        <p:spPr bwMode="auto">
          <a:xfrm>
            <a:off x="364394" y="1388033"/>
            <a:ext cx="9043974" cy="167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úseku Praha – Dřevčice – Brandýs nad Labem-Stará Boleslav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Trolejové vedení cca 32,2 km </a:t>
            </a:r>
            <a:r>
              <a:rPr lang="cs-CZ" sz="16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jednostopě</a:t>
            </a: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 + měnírny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Probíhá proces zjišťovacího řízení EIA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Následně bude zahájeno projektování DUSP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Garant: Středočeský kraj (KSÚS), ve spolupráci s DPP </a:t>
            </a:r>
          </a:p>
          <a:p>
            <a:pPr marL="0" indent="0">
              <a:buNone/>
              <a:defRPr/>
            </a:pPr>
            <a:endParaRPr lang="cs-CZ" sz="18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27FED5E-9C51-4CC8-AEE8-95309C98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94" y="4104916"/>
            <a:ext cx="6536816" cy="2176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6A870B4-E013-4666-A203-14486AD2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2924944"/>
            <a:ext cx="6070023" cy="190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79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Elektrická trakce | současnost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 bwMode="auto">
          <a:xfrm>
            <a:off x="335360" y="1321293"/>
            <a:ext cx="7343055" cy="505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Doprava: až 40 % emisí CO</a:t>
            </a:r>
            <a:r>
              <a:rPr lang="cs-CZ" sz="1600" b="1" kern="0" baseline="-25000" dirty="0">
                <a:latin typeface="Arial Nova" panose="020B0504020202020204" pitchFamily="34" charset="0"/>
                <a:cs typeface="Calibri" panose="020F0502020204030204" pitchFamily="34" charset="0"/>
              </a:rPr>
              <a:t>2</a:t>
            </a: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 a 70 % ostatních polutantů ve městě</a:t>
            </a: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Spalovací motory: až 2/3 zmařené energie (účinnost &lt;30 %)</a:t>
            </a: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Strategické cíle snižování emisí CO</a:t>
            </a:r>
            <a:r>
              <a:rPr lang="cs-CZ" sz="1600" b="1" kern="0" baseline="-25000" dirty="0">
                <a:latin typeface="Arial Nova" panose="020B0504020202020204" pitchFamily="34" charset="0"/>
                <a:cs typeface="Calibri" panose="020F0502020204030204" pitchFamily="34" charset="0"/>
              </a:rPr>
              <a:t>2</a:t>
            </a: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 a zvyšování energetické účinnosti</a:t>
            </a: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: 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Klimatická dohoda z Paříže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Vnitrostátní plán ČR v oblasti energetiky a klimatu do roku 2030 (-8 % spotřeby energie)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Klimatický závazek HMP (-45 % CO</a:t>
            </a:r>
            <a:r>
              <a:rPr lang="cs-CZ" sz="1400" b="1" kern="0" baseline="-25000" dirty="0">
                <a:latin typeface="Arial Nova" panose="020B0504020202020204" pitchFamily="34" charset="0"/>
                <a:cs typeface="Calibri" panose="020F0502020204030204" pitchFamily="34" charset="0"/>
              </a:rPr>
              <a:t>2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do roku 2030 oproti roku 2010)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Klimatický plán HMP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 – stanovuje ambicióznější cíle v oblasti snižování emisí</a:t>
            </a:r>
            <a:endParaRPr lang="cs-CZ" sz="14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600" b="1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Clean</a:t>
            </a: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cs-CZ" sz="1600" b="1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Vehicle</a:t>
            </a: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cs-CZ" sz="1600" b="1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Directive</a:t>
            </a: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 (2009/33/ES)</a:t>
            </a: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cs-CZ" sz="1800" kern="0" dirty="0">
                <a:latin typeface="Arial Nova" panose="020B0504020202020204" pitchFamily="34" charset="0"/>
                <a:cs typeface="Calibri" panose="020F0502020204030204" pitchFamily="34" charset="0"/>
              </a:rPr>
              <a:t>→ 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do 2025: 41 % z nově pořizovaných autobusů čistých (z toho 20,5 % zcela bezemisních a 20,5 % částečně čistých), od 2026:  60 % (30/30 %)</a:t>
            </a: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DPP: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65 % výkonů v elektrické trakci (přepraví 75 % cestujících)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cca 1200 autobusů | &gt;30 mil. l nafty ročně (&gt;74 tis. tun CO</a:t>
            </a:r>
            <a:r>
              <a:rPr lang="cs-CZ" sz="1400" b="1" kern="0" baseline="-25000" dirty="0">
                <a:latin typeface="Arial Nova" panose="020B0504020202020204" pitchFamily="34" charset="0"/>
                <a:cs typeface="Calibri" panose="020F0502020204030204" pitchFamily="34" charset="0"/>
              </a:rPr>
              <a:t>2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 ročně)</a:t>
            </a:r>
          </a:p>
          <a:p>
            <a:pPr marL="0" indent="0">
              <a:lnSpc>
                <a:spcPct val="125000"/>
              </a:lnSpc>
              <a:spcBef>
                <a:spcPts val="480"/>
              </a:spcBef>
              <a:buNone/>
              <a:defRPr/>
            </a:pPr>
            <a:endParaRPr lang="cs-CZ" sz="18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5000"/>
              </a:lnSpc>
              <a:spcBef>
                <a:spcPts val="480"/>
              </a:spcBef>
              <a:buNone/>
              <a:defRPr/>
            </a:pPr>
            <a:endParaRPr lang="cs-CZ" sz="18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15" y="3899438"/>
            <a:ext cx="3845552" cy="1900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415" y="1483217"/>
            <a:ext cx="3845552" cy="2163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1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57706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Elektrobusy (2pól)</a:t>
            </a:r>
            <a:endParaRPr lang="cs-CZ" altLang="cs-CZ" sz="2000" b="1" kern="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3695732" y="1342265"/>
            <a:ext cx="7872875" cy="331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Pořízení 14 ks standardních 2pólových elektrobusů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Nabíjecí stopy Strašnická a Želivského + zázemí v garáži Vršovice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Předpoklad nasazení např. na linkách 154 a 213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VZ: elektrobus ŠKODA </a:t>
            </a:r>
            <a:r>
              <a:rPr lang="cs-CZ" sz="1400" kern="0" dirty="0" err="1">
                <a:latin typeface="Arial Nova" panose="020B0504020202020204" pitchFamily="34" charset="0"/>
                <a:cs typeface="Calibri" panose="020F0502020204030204" pitchFamily="34" charset="0"/>
              </a:rPr>
              <a:t>E´City</a:t>
            </a:r>
            <a:endParaRPr lang="cs-CZ" sz="14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Předpoklad nasazení prvního vozidla ještě 12/2021, zbytek vozidel pak bude dodáno začátkem roku 2022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Podpora z fondů EU na pořízení vozidel (OP Praha – Pól růstu)</a:t>
            </a:r>
          </a:p>
          <a:p>
            <a:pPr marL="0" indent="0">
              <a:buNone/>
              <a:defRPr/>
            </a:pPr>
            <a:endParaRPr lang="cs-CZ" sz="16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 descr="Obsah obrázku autobus, exteriér, silnice, doprava&#10;&#10;Popis byl vytvořen automaticky">
            <a:extLst>
              <a:ext uri="{FF2B5EF4-FFF2-40B4-BE49-F238E27FC236}">
                <a16:creationId xmlns:a16="http://schemas.microsoft.com/office/drawing/2014/main" id="{09AF6F6C-3377-4D76-888A-75071919F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56399"/>
            <a:ext cx="3216357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Obsah obrázku obloha, exteriér, silnice, ulice&#10;&#10;Popis byl vytvořen automaticky">
            <a:extLst>
              <a:ext uri="{FF2B5EF4-FFF2-40B4-BE49-F238E27FC236}">
                <a16:creationId xmlns:a16="http://schemas.microsoft.com/office/drawing/2014/main" id="{05BC5090-6E18-41B9-931F-859FD32B5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339989"/>
            <a:ext cx="2476586" cy="294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 descr="Obsah obrázku text, obloha, exteriér, země&#10;&#10;Popis byl vytvořen automaticky">
            <a:extLst>
              <a:ext uri="{FF2B5EF4-FFF2-40B4-BE49-F238E27FC236}">
                <a16:creationId xmlns:a16="http://schemas.microsoft.com/office/drawing/2014/main" id="{125EA53A-4133-422C-A875-B986A0FF8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06" y="3339987"/>
            <a:ext cx="2430059" cy="2940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0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577065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Elektrobusy (4pól)</a:t>
            </a:r>
            <a:endParaRPr lang="cs-CZ" altLang="cs-CZ" sz="2000" b="1" kern="0" dirty="0">
              <a:solidFill>
                <a:schemeClr val="tx1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07368" y="1340769"/>
            <a:ext cx="6480720" cy="424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8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134 (Podolská vodárna – Dvorce)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Pilotní projekt čtyřpólového nabíjení na lince 134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Garant projektu: Operátor ICT </a:t>
            </a:r>
          </a:p>
          <a:p>
            <a:pPr lvl="2">
              <a:defRPr/>
            </a:pPr>
            <a:r>
              <a:rPr lang="cs-CZ" sz="1200" kern="0" dirty="0">
                <a:latin typeface="Arial Nova" panose="020B0504020202020204" pitchFamily="34" charset="0"/>
                <a:cs typeface="Calibri" panose="020F0502020204030204" pitchFamily="34" charset="0"/>
              </a:rPr>
              <a:t>Probíhá zpracování předprojektové přípravy formou technického zadání </a:t>
            </a:r>
          </a:p>
          <a:p>
            <a:pPr lvl="2">
              <a:defRPr/>
            </a:pPr>
            <a:r>
              <a:rPr lang="cs-CZ" sz="1200" kern="0" dirty="0">
                <a:latin typeface="Arial Nova" panose="020B0504020202020204" pitchFamily="34" charset="0"/>
                <a:cs typeface="Calibri" panose="020F0502020204030204" pitchFamily="34" charset="0"/>
              </a:rPr>
              <a:t>DPP, ROPID a MHMP verifikují výstupy</a:t>
            </a:r>
          </a:p>
          <a:p>
            <a:pPr lvl="2">
              <a:defRPr/>
            </a:pPr>
            <a:r>
              <a:rPr lang="cs-CZ" sz="1200" kern="0" dirty="0">
                <a:latin typeface="Arial Nova" panose="020B0504020202020204" pitchFamily="34" charset="0"/>
                <a:cs typeface="Calibri" panose="020F0502020204030204" pitchFamily="34" charset="0"/>
              </a:rPr>
              <a:t>Po zpracování proběhne schválení projektu v RHMP, předpoklad realizace následně v gesci DPP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Projekt počítá s výstavbou 4 dobíjecích stanic 4pólové technologie na konečné Podolská vodárna a Dvorce + dobíjecí stání v garáži Vršovice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Pořízení 14 ks standardních 4pólových elektrobusů</a:t>
            </a:r>
          </a:p>
          <a:p>
            <a:pPr lvl="1"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Předpoklad dokončení výstupů OICT cca 4.Q 2021</a:t>
            </a:r>
          </a:p>
          <a:p>
            <a:pPr marL="0" indent="0">
              <a:buNone/>
              <a:defRPr/>
            </a:pPr>
            <a:endParaRPr lang="cs-CZ" sz="18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4C9E49-343C-4019-A9A7-FBDF3480F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469979"/>
            <a:ext cx="4283886" cy="2853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5423C9-0777-4E59-A39D-72976D32D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420809"/>
            <a:ext cx="1395095" cy="1860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317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376" y="721065"/>
            <a:ext cx="9937104" cy="43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ELEKTRIFIKACE | </a:t>
            </a: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Další záměry v přípravě, příp. před zahájením přípravy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23342" y="1298246"/>
            <a:ext cx="8264946" cy="254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úseku Praha – Kostelec nad Labem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Velký odpor obcí na trase, pravděpodobně dojde k pozastavení projektu</a:t>
            </a: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AF060EA-DEB6-4630-948B-7637F7B1FD45}"/>
              </a:ext>
            </a:extLst>
          </p:cNvPr>
          <p:cNvSpPr txBox="1">
            <a:spLocks/>
          </p:cNvSpPr>
          <p:nvPr/>
        </p:nvSpPr>
        <p:spPr bwMode="auto">
          <a:xfrm>
            <a:off x="423342" y="2048267"/>
            <a:ext cx="8264946" cy="254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16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DPP průběžně pracuje na dalších etapách rozvoje elektrifikace autobusových linek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Rozvojové úvahy jsou rozvíjeny především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v severovýchodním sektoru Prahy 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– rozšíření nabíjecí infrastruktury v oblasti Letňan, Kbel, Čakovic, Bulovky, Střížkova apod. (vč. rozšíření nabíjecích kapacit v garáži Klíčov) –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Elektrifikace linky 201 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 dlouhodobějším horizontu v návaznosti na autobusové linky tzv. východní autobusové tangenty (Prosek – Vysočany – Libeň – Žižkov – Malešice – Skalka – Zahradní Město) 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Další rozvojovou oblastí bude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levobřežní část Prahy 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 návaznosti na připravovanou infrastrukturu (vč. rozšíření nabíjecích kapacit v garáži Řepy)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Snahou DPP bude rovněž vytipovat vhodné lokality (terminály, obratiště) pro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prověření nabíjecích stop pro elektrobusy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 tak, aby bylo možno pořizovat větší množství elektrobusů v souladu s cíli Klimatického plánu HMP, který byl schválen Radou i Zastupitelstvem HMP v květnu 2021.</a:t>
            </a:r>
          </a:p>
          <a:p>
            <a:pPr lvl="1"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Ambicí DPP je rovněž vyzkoušet provoz </a:t>
            </a:r>
            <a:r>
              <a:rPr lang="cs-CZ" sz="14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vodíkových autobusů </a:t>
            </a: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 pražských podmínkách formou časově omezeného pronájmu jednoho nebo několika vozidel, přičemž v rámci takového zkušebního provozu se předpokládá využití externí plnící stanice.</a:t>
            </a:r>
          </a:p>
          <a:p>
            <a:pPr marL="0" indent="0">
              <a:buNone/>
              <a:defRPr/>
            </a:pP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4" descr="http://www.smartcityvpraxi.cz/rozhovory_komentare/73-CB1.jpg">
            <a:extLst>
              <a:ext uri="{FF2B5EF4-FFF2-40B4-BE49-F238E27FC236}">
                <a16:creationId xmlns:a16="http://schemas.microsoft.com/office/drawing/2014/main" id="{83056315-E0FD-479D-9DA7-5553B1651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5"/>
          <a:stretch/>
        </p:blipFill>
        <p:spPr bwMode="auto">
          <a:xfrm>
            <a:off x="8904311" y="4677001"/>
            <a:ext cx="2289187" cy="1646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E314EA3-14FB-4663-93C7-4AF2B4EDB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953405"/>
            <a:ext cx="2289187" cy="1622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B92BE0D-B5C8-43A0-A923-2626CA4D0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268760"/>
            <a:ext cx="2289187" cy="1559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5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20069" y="5105067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5746977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51856" y="5806980"/>
            <a:ext cx="7848872" cy="50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480"/>
              </a:spcBef>
              <a:buNone/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Ing. Jan Šurovský, Ph.D</a:t>
            </a:r>
          </a:p>
          <a:p>
            <a:pPr marL="0" indent="0">
              <a:lnSpc>
                <a:spcPct val="125000"/>
              </a:lnSpc>
              <a:spcBef>
                <a:spcPts val="480"/>
              </a:spcBef>
              <a:buNone/>
              <a:defRPr/>
            </a:pP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VÃ½sledek obrÃ¡zku pro elektrickÃ¡ tramvaj">
            <a:extLst>
              <a:ext uri="{FF2B5EF4-FFF2-40B4-BE49-F238E27FC236}">
                <a16:creationId xmlns:a16="http://schemas.microsoft.com/office/drawing/2014/main" id="{0DA2C09A-1C76-45FF-B9B0-B3C9FCE9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9" y="705809"/>
            <a:ext cx="2839131" cy="2029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Ã½sledek obrÃ¡zku pro T3 tramvaj">
            <a:extLst>
              <a:ext uri="{FF2B5EF4-FFF2-40B4-BE49-F238E27FC236}">
                <a16:creationId xmlns:a16="http://schemas.microsoft.com/office/drawing/2014/main" id="{E4F2C051-8C89-4370-A11D-AC755FE2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35" y="689493"/>
            <a:ext cx="2834181" cy="2029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69DC1F4-0D2C-4A6C-880B-BA0A9F009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91" y="705806"/>
            <a:ext cx="3047949" cy="202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VÃ½sledek obrÃ¡zku pro historickÃ½ trolejbus">
            <a:extLst>
              <a:ext uri="{FF2B5EF4-FFF2-40B4-BE49-F238E27FC236}">
                <a16:creationId xmlns:a16="http://schemas.microsoft.com/office/drawing/2014/main" id="{9952FAF8-5451-4464-97BE-B748B654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951783"/>
            <a:ext cx="2964523" cy="2225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Ã½sledek obrÃ¡zku pro trolejbus 15 Tr">
            <a:extLst>
              <a:ext uri="{FF2B5EF4-FFF2-40B4-BE49-F238E27FC236}">
                <a16:creationId xmlns:a16="http://schemas.microsoft.com/office/drawing/2014/main" id="{8D24B797-BC63-4E7D-B3FD-FB421D1D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00" y="2921741"/>
            <a:ext cx="4000500" cy="2238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3E8EC7-30F6-4F62-A30D-8BAA5EE86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93" y="2924992"/>
            <a:ext cx="3587547" cy="224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4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Tramvajová síť a její rozvoj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E3C4986-C8A6-4879-9597-277AF496309B}"/>
              </a:ext>
            </a:extLst>
          </p:cNvPr>
          <p:cNvSpPr txBox="1">
            <a:spLocks/>
          </p:cNvSpPr>
          <p:nvPr/>
        </p:nvSpPr>
        <p:spPr bwMode="auto">
          <a:xfrm>
            <a:off x="335360" y="1321294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Současný stav tramvajové dopravy v Praze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Hustá síť tratí zajišťující dopravní obsluhu v centru města a na mnoha vytížených radiálních tazích z centra.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Síť má 142 km, přes 800 vozů (z toho více než 350 článkových nízkopodlažních)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Ve špičce pracovního dne je na linky vypraveno více než 400 souprav na 25 denních linkách.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síť má obrovský potenciál rozvoje, nové tratě mohou využívat synergie s existující tramvajovou sítí – možnost přímých linek z nových tramvajové tratě k lokálním i celoměstským cílům již tramvajemi obslouženým.</a:t>
            </a: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Plánovaný rozvoj tramvajové sítě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Na úrovni hl. m. Prahy schválena Strategie rozvoje tramvajových tratí do roku 2030 (poslední aktualizace v roce 2021), která stanovuje připravované tramvajové tratě a kategorizuje priority jejich přípravy a realizace.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Ve Strategii jsou záměry rozděleny do 4 kategorií, přičemž první z nich obsahuje záměry již realizované.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Strategie určuje rozvojové směry, ve kterých má význam směřovat k zajištění MHD v Praze v elektrické trakci tramvajovou dopravou, a to z důvodu potřebných kapacit dopravy, možností napojení na tramvajovou síť i konfigurace terénu.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400" kern="0" dirty="0">
                <a:latin typeface="Arial Nova" panose="020B0504020202020204" pitchFamily="34" charset="0"/>
                <a:cs typeface="Calibri" panose="020F0502020204030204" pitchFamily="34" charset="0"/>
              </a:rPr>
              <a:t>Významné tahy MHD nenavrhované k výstavbě tramvajových tratí, jsou určeny k řešení v rámci projektů elektrifikace autobusových linek.</a:t>
            </a:r>
            <a:endParaRPr lang="cs-CZ" sz="24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9" y="877658"/>
            <a:ext cx="3384376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Strategie rozvoje tramvajových tratí do roku 2030 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9" y="198884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9DF689C2-7B99-48B2-9EC1-0B1590ECE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98" y="530180"/>
            <a:ext cx="5989594" cy="5664764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CF3975B-710B-4898-B63D-B167A7702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0" y="3824371"/>
            <a:ext cx="4733081" cy="237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2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1036915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Rozvoj tramvajové sítě – stavby zprovozněné v roce 2021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B9E2C29-53CE-4B7C-A31E-76466B65B3EA}"/>
              </a:ext>
            </a:extLst>
          </p:cNvPr>
          <p:cNvSpPr txBox="1">
            <a:spLocks/>
          </p:cNvSpPr>
          <p:nvPr/>
        </p:nvSpPr>
        <p:spPr bwMode="auto">
          <a:xfrm>
            <a:off x="335360" y="1321294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trať Na Veselí – Pankrác (1. etapa)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Prodloužení TT k lokálnímu centru Prahy 4 u stanice metra.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Nová linka č. 19 na novou trať v provozu od 06/2021.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Provizorní ukončení - základ k dalšímu prodloužení.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Významná stavba pro fázi výstavby i provozu metra I.D.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endParaRPr lang="cs-CZ" sz="16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marL="342900" lvl="1" indent="-342900">
              <a:lnSpc>
                <a:spcPct val="125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smyčka Zahradní Město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Nová smyčka ve vznikajícím uzlu u nové železniční stanice.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Umožňuje posílení provozu tramvají k přestupu na železnici.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Zlepšuje nabídku MHD v elektrické trakci pro cestující.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Stavba dokončena a uvedena do provozu 09/2021.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Výstavba je spolufinancována z EU v rámci programu OPD2.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endParaRPr lang="cs-CZ" sz="14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 descr="Obsah obrázku text, exteriér, obloha, silnice&#10;&#10;Popis byl vytvořen automaticky">
            <a:extLst>
              <a:ext uri="{FF2B5EF4-FFF2-40B4-BE49-F238E27FC236}">
                <a16:creationId xmlns:a16="http://schemas.microsoft.com/office/drawing/2014/main" id="{1BF6E658-3D70-4440-A9C3-30E79ABF2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321293"/>
            <a:ext cx="3131840" cy="2348880"/>
          </a:xfrm>
          <a:prstGeom prst="rect">
            <a:avLst/>
          </a:prstGeom>
        </p:spPr>
      </p:pic>
      <p:pic>
        <p:nvPicPr>
          <p:cNvPr id="15" name="Obrázek 14" descr="Obsah obrázku exteriér, obloha, oranžová, stopa&#10;&#10;Popis byl vytvořen automaticky">
            <a:extLst>
              <a:ext uri="{FF2B5EF4-FFF2-40B4-BE49-F238E27FC236}">
                <a16:creationId xmlns:a16="http://schemas.microsoft.com/office/drawing/2014/main" id="{1286534E-C594-4B35-861C-BCBCA6137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800019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B9E2C29-53CE-4B7C-A31E-76466B65B3EA}"/>
              </a:ext>
            </a:extLst>
          </p:cNvPr>
          <p:cNvSpPr txBox="1">
            <a:spLocks/>
          </p:cNvSpPr>
          <p:nvPr/>
        </p:nvSpPr>
        <p:spPr bwMode="auto">
          <a:xfrm>
            <a:off x="335360" y="1321294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TT Barrandov – Holyně – Slivenec (1. etapa do Holyně)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Délka trati 1 km, dvě nové zastávky, plán dokončení v první polovině roku 2022.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Koordinované plnění územního plánu stavbou tramvajové trati a bytové výstavby.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Pro obyvatele bude zajištěna kvalitní nabídka veřejné dopravy v elektrické trakci.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Výstavba je spolufinancována z EU v rámci programu OPD2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Další prodloužení do smyčky Slivenec v rámci 2. etapy v horizontu roku 2025.</a:t>
            </a:r>
          </a:p>
        </p:txBody>
      </p:sp>
      <p:pic>
        <p:nvPicPr>
          <p:cNvPr id="9" name="Obrázek 8" descr="Obsah obrázku exteriér, obloha, nákladní auto, špína&#10;&#10;Popis byl vytvořen automaticky">
            <a:extLst>
              <a:ext uri="{FF2B5EF4-FFF2-40B4-BE49-F238E27FC236}">
                <a16:creationId xmlns:a16="http://schemas.microsoft.com/office/drawing/2014/main" id="{EEDA37B8-0ACB-4333-BF2D-1CCEEA141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783623"/>
            <a:ext cx="4968552" cy="238490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Rozvoj tramvajové sítě – probíhající realizace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ázek 2">
            <a:extLst>
              <a:ext uri="{FF2B5EF4-FFF2-40B4-BE49-F238E27FC236}">
                <a16:creationId xmlns:a16="http://schemas.microsoft.com/office/drawing/2014/main" id="{0CB20DBE-D507-4EF5-8C1A-5F13A3126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77" y="3636958"/>
            <a:ext cx="3038671" cy="21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76D2B6F5-CBFC-421B-8542-0A11FBA8A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60" y="1708279"/>
            <a:ext cx="3038671" cy="1954332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8DFB478-4F9E-4D9E-ACBF-13DAB98D0045}"/>
              </a:ext>
            </a:extLst>
          </p:cNvPr>
          <p:cNvSpPr txBox="1">
            <a:spLocks/>
          </p:cNvSpPr>
          <p:nvPr/>
        </p:nvSpPr>
        <p:spPr bwMode="auto">
          <a:xfrm>
            <a:off x="429908" y="3803513"/>
            <a:ext cx="2583904" cy="42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lnSpc>
                <a:spcPct val="125000"/>
              </a:lnSpc>
              <a:spcBef>
                <a:spcPts val="480"/>
              </a:spcBef>
              <a:buNone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Stav prací 09/2021</a:t>
            </a:r>
            <a:endParaRPr lang="cs-CZ" sz="2000" b="1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480"/>
              </a:spcBef>
              <a:defRPr/>
            </a:pPr>
            <a:endParaRPr lang="cs-CZ" sz="14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8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Rozvoj tramvajové sítě – připravované záměry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9395420-0DA7-4850-9503-26EF0364BBDF}"/>
              </a:ext>
            </a:extLst>
          </p:cNvPr>
          <p:cNvSpPr txBox="1">
            <a:spLocks/>
          </p:cNvSpPr>
          <p:nvPr/>
        </p:nvSpPr>
        <p:spPr bwMode="auto">
          <a:xfrm>
            <a:off x="335360" y="1321294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TT Sídliště Modřany - Libuš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Plán zahájení stavby na konci roku 2021 a dokončení v roce 2022.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Délka trati 1,9 km, čtyři nové zastávky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Obsluha rozvíjejícího se Sídliště Libuš.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Výstavba bude spolufinancována z EU v rámci programu OPD2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 projektové přípravě prodloužení do lokálního centra Nové Dvory.</a:t>
            </a:r>
          </a:p>
        </p:txBody>
      </p:sp>
      <p:pic>
        <p:nvPicPr>
          <p:cNvPr id="6" name="Obrázek 5" descr="Obsah obrázku tráva, silnice, dálnice&#10;&#10;Popis byl vytvořen automaticky">
            <a:extLst>
              <a:ext uri="{FF2B5EF4-FFF2-40B4-BE49-F238E27FC236}">
                <a16:creationId xmlns:a16="http://schemas.microsoft.com/office/drawing/2014/main" id="{FACCC62F-B33A-49F1-9036-57F95F187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20" y="1321293"/>
            <a:ext cx="3882645" cy="4797152"/>
          </a:xfrm>
          <a:prstGeom prst="rect">
            <a:avLst/>
          </a:prstGeo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1F164013-88B6-44D7-A5C5-5C473695B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737069"/>
            <a:ext cx="5875637" cy="23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1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Rozvoj tramvajové sítě – připravované záměry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9395420-0DA7-4850-9503-26EF0364BBDF}"/>
              </a:ext>
            </a:extLst>
          </p:cNvPr>
          <p:cNvSpPr txBox="1">
            <a:spLocks/>
          </p:cNvSpPr>
          <p:nvPr/>
        </p:nvSpPr>
        <p:spPr bwMode="auto">
          <a:xfrm>
            <a:off x="335360" y="1321294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TT Divoká Šárka - Dědinská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Plán výstavby od jara 2022 do roku 2023.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Délka trati 2,3 km, pět nových zastávek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Obsluha sídliště Na Dědině a vznikající nové zástavby.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Plánováno spolufinancování z EU v rámci programu OPD2.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 rámci projektu výsadba více než 170 stromů.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endParaRPr lang="cs-CZ" sz="1600" kern="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1CEEE5BD-C8AB-4608-9978-9B6D65A35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2" y="3717032"/>
            <a:ext cx="4760836" cy="234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text, obloha, exteriér, tráva&#10;&#10;Popis byl vytvořen automaticky">
            <a:extLst>
              <a:ext uri="{FF2B5EF4-FFF2-40B4-BE49-F238E27FC236}">
                <a16:creationId xmlns:a16="http://schemas.microsoft.com/office/drawing/2014/main" id="{C8EB566B-1A35-41AB-9212-12E0DCA65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390464"/>
            <a:ext cx="4885593" cy="45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4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7368" y="557589"/>
            <a:ext cx="8157592" cy="7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800" b="1" kern="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Rozvoj tramvajové sítě – připravované záměry</a:t>
            </a:r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407368" y="1190590"/>
            <a:ext cx="7848872" cy="8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9395420-0DA7-4850-9503-26EF0364BBDF}"/>
              </a:ext>
            </a:extLst>
          </p:cNvPr>
          <p:cNvSpPr txBox="1">
            <a:spLocks/>
          </p:cNvSpPr>
          <p:nvPr/>
        </p:nvSpPr>
        <p:spPr bwMode="auto">
          <a:xfrm>
            <a:off x="407368" y="1216486"/>
            <a:ext cx="1116124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5000"/>
              </a:lnSpc>
              <a:spcBef>
                <a:spcPts val="480"/>
              </a:spcBef>
              <a:defRPr/>
            </a:pPr>
            <a:r>
              <a:rPr lang="cs-CZ" sz="2000" b="1" kern="0" dirty="0">
                <a:latin typeface="Arial Nova" panose="020B0504020202020204" pitchFamily="34" charset="0"/>
                <a:cs typeface="Calibri" panose="020F0502020204030204" pitchFamily="34" charset="0"/>
              </a:rPr>
              <a:t>Tramvajová smyčka Depo Hostivař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Plán zahájení stavby na konci roku 2021 a dokončení v roce 2022, cílem zlepšení nabídky MHD v elektrické trakci.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Nová smyčka u stanice metra v rozvijícím se strategickém uzlu – příprava stavby parkovacího domu P+R.</a:t>
            </a:r>
          </a:p>
          <a:p>
            <a:pPr lvl="1">
              <a:lnSpc>
                <a:spcPct val="125000"/>
              </a:lnSpc>
              <a:spcBef>
                <a:spcPts val="48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 Nova" panose="020B0504020202020204" pitchFamily="34" charset="0"/>
                <a:cs typeface="Calibri" panose="020F0502020204030204" pitchFamily="34" charset="0"/>
              </a:rPr>
              <a:t>V krátkodobém výhledu bude uzel doplněn železniční zastávkou.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6589D495-5595-4864-9A2D-E28EADB7A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8" y="2852936"/>
            <a:ext cx="6609730" cy="339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38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DPP">
  <a:themeElements>
    <a:clrScheme name="DP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P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ze_x002d_DP xmlns="e8bb281d-42ad-4bea-a60b-5758fb6be344">0</Verze_x002d_DP>
    <Garant1 xmlns="e8bb281d-42ad-4bea-a60b-5758fb6be344">409</Garant1>
    <unikatni_x002d_ID xmlns="e8bb281d-42ad-4bea-a60b-5758fb6be344">DP525-0-900700</unikatni_x002d_ID>
    <Omezen_x00e9__x0020__x010d_ten_x00ed_ xmlns="e8bb281d-42ad-4bea-a60b-5758fb6be344">
      <UserInfo>
        <DisplayName/>
        <AccountId xsi:nil="true"/>
        <AccountType/>
      </UserInfo>
    </Omezen_x00e9__x0020__x010d_ten_x00ed_>
    <PublishingExpirationDate xmlns="http://schemas.microsoft.com/sharepoint/v3" xsi:nil="true"/>
    <Kategorie0 xmlns="e8bb281d-42ad-4bea-a60b-5758fb6be344">
      <Value>30</Value>
    </Kategorie0>
    <Platn_x00fd__x0020_do xmlns="e8bb281d-42ad-4bea-a60b-5758fb6be344">3333-03-02T23:00:00+00:00</Platn_x00fd__x0020_do>
    <PublishingStartDate xmlns="http://schemas.microsoft.com/sharepoint/v3" xsi:nil="true"/>
    <Normy xmlns="e8bb281d-42ad-4bea-a60b-5758fb6be344">
      <Value>1800</Value>
    </Normy>
    <konzument xmlns="e8bb281d-42ad-4bea-a60b-5758fb6be344">
      <Value>420</Value>
    </konzument>
    <identifikace xmlns="e8bb281d-42ad-4bea-a60b-5758fb6be344">525</identifikace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C7376F5E257648B8E19F98706DD9E3" ma:contentTypeVersion="40" ma:contentTypeDescription="Vytvořit nový dokument" ma:contentTypeScope="" ma:versionID="4bf5b6b4f94bf090db105c2920c384d4">
  <xsd:schema xmlns:xsd="http://www.w3.org/2001/XMLSchema" xmlns:p="http://schemas.microsoft.com/office/2006/metadata/properties" xmlns:ns1="http://schemas.microsoft.com/sharepoint/v3" xmlns:ns2="e8bb281d-42ad-4bea-a60b-5758fb6be344" targetNamespace="http://schemas.microsoft.com/office/2006/metadata/properties" ma:root="true" ma:fieldsID="8e4ed89491575f7b4163e55d897fc6ab" ns1:_="" ns2:_="">
    <xsd:import namespace="http://schemas.microsoft.com/sharepoint/v3"/>
    <xsd:import namespace="e8bb281d-42ad-4bea-a60b-5758fb6be344"/>
    <xsd:element name="properties">
      <xsd:complexType>
        <xsd:sequence>
          <xsd:element name="documentManagement">
            <xsd:complexType>
              <xsd:all>
                <xsd:element ref="ns2:Platn_x00fd__x0020_do" minOccurs="0"/>
                <xsd:element ref="ns2:Garant1" minOccurs="0"/>
                <xsd:element ref="ns2:unikatni_x002d_ID" minOccurs="0"/>
                <xsd:element ref="ns2:Kategorie0" minOccurs="0"/>
                <xsd:element ref="ns2:Verze_x002d_DP"/>
                <xsd:element ref="ns2:Normy" minOccurs="0"/>
                <xsd:element ref="ns2:identifikace" minOccurs="0"/>
                <xsd:element ref="ns2:Omezen_x00e9__x0020__x010d_ten_x00ed_" minOccurs="0"/>
                <xsd:element ref="ns1:PublishingStartDate" minOccurs="0"/>
                <xsd:element ref="ns1:PublishingExpirationDate" minOccurs="0"/>
                <xsd:element ref="ns2:konzument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12" nillable="true" ma:displayName="Datum zahájení plánování" ma:description="" ma:hidden="true" ma:internalName="PublishingStartDate">
      <xsd:simpleType>
        <xsd:restriction base="dms:Unknown"/>
      </xsd:simpleType>
    </xsd:element>
    <xsd:element name="PublishingExpirationDate" ma:index="13" nillable="true" ma:displayName="Datum ukončení plánování" ma:description="" ma:hidden="true" ma:internalName="PublishingExpirationDat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e8bb281d-42ad-4bea-a60b-5758fb6be344" elementFormDefault="qualified">
    <xsd:import namespace="http://schemas.microsoft.com/office/2006/documentManagement/types"/>
    <xsd:element name="Platn_x00fd__x0020_do" ma:index="2" nillable="true" ma:displayName="Platný do" ma:default="3333-03-03T00:00:00Z" ma:format="DateOnly" ma:internalName="Platn_x00fd__x0020_do">
      <xsd:simpleType>
        <xsd:restriction base="dms:DateTime"/>
      </xsd:simpleType>
    </xsd:element>
    <xsd:element name="Garant1" ma:index="3" nillable="true" ma:displayName="Garant" ma:list="{69f03ced-7aeb-4d7d-80d7-9f8f6611083f}" ma:internalName="Garant1" ma:readOnly="false" ma:showField="Title">
      <xsd:simpleType>
        <xsd:restriction base="dms:Lookup"/>
      </xsd:simpleType>
    </xsd:element>
    <xsd:element name="unikatni_x002d_ID" ma:index="4" nillable="true" ma:displayName="Evidenční značka" ma:internalName="unikatni_x002d_ID">
      <xsd:simpleType>
        <xsd:restriction base="dms:Text">
          <xsd:maxLength value="20"/>
        </xsd:restriction>
      </xsd:simpleType>
    </xsd:element>
    <xsd:element name="Kategorie0" ma:index="5" nillable="true" ma:displayName="Kategorie" ma:description="Kategorie do které se dokument logicky řadí. Dokument může spadat vždy pouze do jedné kategorie." ma:list="{7dd0db7a-2759-4bbe-b3e4-28b3cb8cb141}" ma:internalName="Kategorie0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Verze_x002d_DP" ma:index="6" ma:displayName="Verze-DP" ma:decimals="0" ma:default="0" ma:description="Verze dokumentu - tato verze se propisuje do zápatí šablon." ma:internalName="Verze_x002d_DP" ma:percentage="FALSE">
      <xsd:simpleType>
        <xsd:restriction base="dms:Number"/>
      </xsd:simpleType>
    </xsd:element>
    <xsd:element name="Normy" ma:index="7" nillable="true" ma:displayName="Normy" ma:list="{523a88e5-7be4-4902-8bbc-be75e43f11ae}" ma:internalName="Normy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dentifikace" ma:index="8" nillable="true" ma:displayName="Ev.č." ma:decimals="0" ma:description="Pořadové číslo dokumentu - musí být unikátní v rámci kolekce šablon." ma:internalName="identifikace" ma:percentage="FALSE">
      <xsd:simpleType>
        <xsd:restriction base="dms:Number"/>
      </xsd:simpleType>
    </xsd:element>
    <xsd:element name="Omezen_x00e9__x0020__x010d_ten_x00ed_" ma:index="9" nillable="true" ma:displayName="Omezené čtení" ma:list="UserInfo" ma:internalName="Omezen_x00e9__x0020__x010d_ten_x00ed_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konzument" ma:index="20" nillable="true" ma:displayName="Konzumenti" ma:list="{69f03ced-7aeb-4d7d-80d7-9f8f6611083f}" ma:internalName="konzument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Typ obsahu" ma:readOnly="true"/>
        <xsd:element ref="dc:title" minOccurs="0" maxOccurs="1" ma:index="1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1A18024-AAED-452B-80AF-1DE6C81890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1D8CA6-55DD-4125-81B0-9D21B5DB340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e8bb281d-42ad-4bea-a60b-5758fb6be344"/>
    <ds:schemaRef ds:uri="http://schemas.microsoft.com/sharepoint/v3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8768EB-473D-4CA6-81A3-4E616C705390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66F61646-C1C9-4E11-9305-833ED59893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8bb281d-42ad-4bea-a60b-5758fb6be34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DPP</Template>
  <TotalTime>3319</TotalTime>
  <Words>2117</Words>
  <Application>Microsoft Office PowerPoint</Application>
  <PresentationFormat>Širokoúhlá obrazovka</PresentationFormat>
  <Paragraphs>203</Paragraphs>
  <Slides>23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Arial Nova</vt:lpstr>
      <vt:lpstr>Calibri</vt:lpstr>
      <vt:lpstr>Wingdings</vt:lpstr>
      <vt:lpstr>DPP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(jednotný vizuální styl)</dc:title>
  <dc:creator>Administrator</dc:creator>
  <cp:lastModifiedBy>Jiřík Filip Ing. 200300</cp:lastModifiedBy>
  <cp:revision>643</cp:revision>
  <cp:lastPrinted>2017-04-26T14:08:01Z</cp:lastPrinted>
  <dcterms:created xsi:type="dcterms:W3CDTF">2008-04-17T09:37:50Z</dcterms:created>
  <dcterms:modified xsi:type="dcterms:W3CDTF">2021-09-11T16:16:57Z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arant">
    <vt:lpwstr>900700</vt:lpwstr>
  </property>
  <property fmtid="{D5CDD505-2E9C-101B-9397-08002B2CF9AE}" pid="3" name="ContentType">
    <vt:lpwstr>Dokument</vt:lpwstr>
  </property>
  <property fmtid="{D5CDD505-2E9C-101B-9397-08002B2CF9AE}" pid="4" name="Order">
    <vt:lpwstr>191200.000000000</vt:lpwstr>
  </property>
  <property fmtid="{D5CDD505-2E9C-101B-9397-08002B2CF9AE}" pid="5" name="WorkflowCreationPath">
    <vt:lpwstr>ad6d0366-9bea-4935-b726-82623bb70c19,4;ad6d0366-9bea-4935-b726-82623bb70c19,6;a7f55597-ad9b-4244-bfe9-0f0a6799d3ce,8;a7f55597-ad9b-4244-bfe9-0f0a6799d3ce,10;</vt:lpwstr>
  </property>
</Properties>
</file>